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6"/>
  </p:notesMasterIdLst>
  <p:handoutMasterIdLst>
    <p:handoutMasterId r:id="rId37"/>
  </p:handoutMasterIdLst>
  <p:sldIdLst>
    <p:sldId id="2729" r:id="rId8"/>
    <p:sldId id="2658" r:id="rId9"/>
    <p:sldId id="2726" r:id="rId10"/>
    <p:sldId id="2725" r:id="rId11"/>
    <p:sldId id="1956" r:id="rId12"/>
    <p:sldId id="1948" r:id="rId13"/>
    <p:sldId id="1965" r:id="rId14"/>
    <p:sldId id="2727" r:id="rId15"/>
    <p:sldId id="2667" r:id="rId16"/>
    <p:sldId id="2709" r:id="rId17"/>
    <p:sldId id="2728" r:id="rId18"/>
    <p:sldId id="2710" r:id="rId19"/>
    <p:sldId id="2707" r:id="rId20"/>
    <p:sldId id="2708" r:id="rId21"/>
    <p:sldId id="2711" r:id="rId22"/>
    <p:sldId id="2724" r:id="rId23"/>
    <p:sldId id="2712" r:id="rId24"/>
    <p:sldId id="2713" r:id="rId25"/>
    <p:sldId id="2715" r:id="rId26"/>
    <p:sldId id="2716" r:id="rId27"/>
    <p:sldId id="2717" r:id="rId28"/>
    <p:sldId id="2718" r:id="rId29"/>
    <p:sldId id="2719" r:id="rId30"/>
    <p:sldId id="2721" r:id="rId31"/>
    <p:sldId id="2720" r:id="rId32"/>
    <p:sldId id="2723" r:id="rId33"/>
    <p:sldId id="582" r:id="rId34"/>
    <p:sldId id="2616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F7F7"/>
    <a:srgbClr val="EEEEEE"/>
    <a:srgbClr val="92D050"/>
    <a:srgbClr val="0432FF"/>
    <a:srgbClr val="0096FF"/>
    <a:srgbClr val="1D1D1A"/>
    <a:srgbClr val="F2F2F2"/>
    <a:srgbClr val="4F81BD"/>
    <a:srgbClr val="E2F9D0"/>
    <a:srgbClr val="22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69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08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2D1AC6-7767-E847-EB93-41557A6B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249" y="3660489"/>
            <a:ext cx="3215747" cy="26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34705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94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2024/11/30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86506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092957" y="6460188"/>
            <a:ext cx="2974583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4" r:id="rId4"/>
    <p:sldLayoutId id="2147483975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86">
            <a:extLst>
              <a:ext uri="{FF2B5EF4-FFF2-40B4-BE49-F238E27FC236}">
                <a16:creationId xmlns:a16="http://schemas.microsoft.com/office/drawing/2014/main" id="{629A2075-EBBC-9158-5BBD-40FBBB23B87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6506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DD634F-20FD-B976-BECA-1858ABD92D4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092957" y="6460188"/>
            <a:ext cx="2974583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86">
            <a:extLst>
              <a:ext uri="{FF2B5EF4-FFF2-40B4-BE49-F238E27FC236}">
                <a16:creationId xmlns:a16="http://schemas.microsoft.com/office/drawing/2014/main" id="{51FEE0C7-F24C-3BFE-CC6D-120A546A4A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6506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AB00F382-ECB6-595B-9E46-FAFCAAB4B691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092957" y="6460188"/>
            <a:ext cx="2974583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bermall.com/blog/nvidia-b100-b200-gh200-nvl72-superpod.htm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7E9054-BEF9-EDB1-52A5-33F2AD419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4" b="39"/>
          <a:stretch/>
        </p:blipFill>
        <p:spPr>
          <a:xfrm>
            <a:off x="-1" y="0"/>
            <a:ext cx="12196763" cy="704335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23BD6E-57FC-6857-5595-E90AB6119BB6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757CD51-3E64-7D8E-F52C-A189CDEB9102}"/>
              </a:ext>
            </a:extLst>
          </p:cNvPr>
          <p:cNvSpPr txBox="1">
            <a:spLocks/>
          </p:cNvSpPr>
          <p:nvPr/>
        </p:nvSpPr>
        <p:spPr>
          <a:xfrm>
            <a:off x="6948696" y="1212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AI 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E455D3E-B6F5-F897-8A3F-618392F8B0DF}"/>
              </a:ext>
            </a:extLst>
          </p:cNvPr>
          <p:cNvSpPr txBox="1">
            <a:spLocks/>
          </p:cNvSpPr>
          <p:nvPr/>
        </p:nvSpPr>
        <p:spPr>
          <a:xfrm>
            <a:off x="852696" y="1198880"/>
            <a:ext cx="10607784" cy="39116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NV</a:t>
            </a:r>
            <a:r>
              <a:rPr lang="zh-CN" altLang="en-US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GB200</a:t>
            </a:r>
          </a:p>
          <a:p>
            <a:pPr algn="ctr"/>
            <a:r>
              <a:rPr lang="zh-CN" altLang="en-US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网络演进细节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227670DB-C0C3-AE4D-78F5-DBF7550DFC10}"/>
              </a:ext>
            </a:extLst>
          </p:cNvPr>
          <p:cNvSpPr txBox="1">
            <a:spLocks/>
          </p:cNvSpPr>
          <p:nvPr/>
        </p:nvSpPr>
        <p:spPr>
          <a:xfrm>
            <a:off x="7840077" y="5612576"/>
            <a:ext cx="2624138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66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A22547-2E81-901D-6487-8A206F45D3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447" y="5709326"/>
            <a:ext cx="895099" cy="8950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7712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C27C126-0D8D-F7FF-134A-2571EB90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5 </a:t>
            </a:r>
            <a:r>
              <a:rPr lang="zh-CN" altLang="en-US" dirty="0"/>
              <a:t>代 </a:t>
            </a:r>
            <a:r>
              <a:rPr lang="en" altLang="zh-CN" dirty="0"/>
              <a:t>NVLink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3022D35E-37CE-B3E7-8981-A41FBD662D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第 </a:t>
            </a:r>
            <a:r>
              <a:rPr lang="en-US" altLang="zh-CN" dirty="0">
                <a:solidFill>
                  <a:srgbClr val="FF0000"/>
                </a:solidFill>
              </a:rPr>
              <a:t>5 </a:t>
            </a:r>
            <a:r>
              <a:rPr lang="zh-CN" altLang="en-US" dirty="0">
                <a:solidFill>
                  <a:srgbClr val="FF0000"/>
                </a:solidFill>
              </a:rPr>
              <a:t>代 </a:t>
            </a:r>
            <a:r>
              <a:rPr lang="en" altLang="zh-CN" dirty="0">
                <a:solidFill>
                  <a:srgbClr val="FF0000"/>
                </a:solidFill>
              </a:rPr>
              <a:t>NVLink </a:t>
            </a:r>
            <a:r>
              <a:rPr lang="zh-CN" altLang="en-US" dirty="0"/>
              <a:t>每个 </a:t>
            </a:r>
            <a:r>
              <a:rPr lang="en" altLang="zh-CN" dirty="0"/>
              <a:t>GPU </a:t>
            </a:r>
            <a:r>
              <a:rPr lang="zh-CN" altLang="en-US" dirty="0"/>
              <a:t>上有 </a:t>
            </a:r>
            <a:r>
              <a:rPr lang="en-US" altLang="zh-CN" dirty="0"/>
              <a:t>18 </a:t>
            </a:r>
            <a:r>
              <a:rPr lang="zh-CN" altLang="en-US" dirty="0"/>
              <a:t>个 </a:t>
            </a:r>
            <a:r>
              <a:rPr lang="en" altLang="zh-CN" dirty="0"/>
              <a:t>NVLink</a:t>
            </a:r>
            <a:r>
              <a:rPr lang="zh-CN" altLang="en" dirty="0"/>
              <a:t>，</a:t>
            </a:r>
            <a:r>
              <a:rPr lang="zh-CN" altLang="en-US" dirty="0"/>
              <a:t>单 </a:t>
            </a:r>
            <a:r>
              <a:rPr lang="en" altLang="zh-CN" dirty="0"/>
              <a:t>Link </a:t>
            </a:r>
            <a:r>
              <a:rPr lang="zh-CN" altLang="en-US" dirty="0"/>
              <a:t>双向带宽从 </a:t>
            </a:r>
            <a:r>
              <a:rPr lang="en" altLang="zh-CN" dirty="0"/>
              <a:t>H100 NVLink</a:t>
            </a:r>
            <a:r>
              <a:rPr lang="zh-CN" altLang="en-US" dirty="0"/>
              <a:t> </a:t>
            </a:r>
            <a:r>
              <a:rPr lang="en-US" altLang="zh-CN" dirty="0"/>
              <a:t>4th</a:t>
            </a:r>
            <a:r>
              <a:rPr lang="en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50</a:t>
            </a:r>
            <a:r>
              <a:rPr lang="en" altLang="zh-CN" dirty="0"/>
              <a:t>GB/s </a:t>
            </a:r>
            <a:r>
              <a:rPr lang="zh-CN" altLang="en-US" dirty="0"/>
              <a:t>升级到 </a:t>
            </a:r>
            <a:r>
              <a:rPr lang="en-US" altLang="zh-CN" dirty="0"/>
              <a:t>100</a:t>
            </a:r>
            <a:r>
              <a:rPr lang="en" altLang="zh-CN" dirty="0"/>
              <a:t>GB/s</a:t>
            </a:r>
            <a:r>
              <a:rPr lang="zh-CN" altLang="en" dirty="0"/>
              <a:t>。</a:t>
            </a:r>
            <a:r>
              <a:rPr lang="zh-CN" altLang="en-US" dirty="0"/>
              <a:t>所</a:t>
            </a:r>
            <a:r>
              <a:rPr lang="en" altLang="zh-CN" dirty="0"/>
              <a:t>B100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B200 GPU-to-GPU </a:t>
            </a:r>
            <a:r>
              <a:rPr lang="zh-CN" altLang="en-US" dirty="0">
                <a:solidFill>
                  <a:srgbClr val="FF0000"/>
                </a:solidFill>
              </a:rPr>
              <a:t>带宽上限为 </a:t>
            </a:r>
            <a:r>
              <a:rPr lang="en-US" altLang="zh-CN" dirty="0">
                <a:solidFill>
                  <a:srgbClr val="FF0000"/>
                </a:solidFill>
              </a:rPr>
              <a:t>1.8</a:t>
            </a:r>
            <a:r>
              <a:rPr lang="en" altLang="zh-CN" dirty="0">
                <a:solidFill>
                  <a:srgbClr val="FF0000"/>
                </a:solidFill>
              </a:rPr>
              <a:t>TB/s</a:t>
            </a:r>
            <a:r>
              <a:rPr lang="zh-CN" altLang="en-US" dirty="0"/>
              <a:t>（</a:t>
            </a:r>
            <a:r>
              <a:rPr lang="en-US" altLang="zh-CN" dirty="0"/>
              <a:t>18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en" altLang="zh-CN" dirty="0"/>
              <a:t>GB/s</a:t>
            </a:r>
            <a:r>
              <a:rPr lang="zh-CN" altLang="en-US" dirty="0"/>
              <a:t>）</a:t>
            </a:r>
            <a:r>
              <a:rPr lang="zh-CN" altLang="en" dirty="0"/>
              <a:t>。</a:t>
            </a:r>
            <a:endParaRPr lang="zh-CN" altLang="en-US" dirty="0"/>
          </a:p>
        </p:txBody>
      </p:sp>
      <p:graphicFrame>
        <p:nvGraphicFramePr>
          <p:cNvPr id="13" name="内容占位符 4">
            <a:extLst>
              <a:ext uri="{FF2B5EF4-FFF2-40B4-BE49-F238E27FC236}">
                <a16:creationId xmlns:a16="http://schemas.microsoft.com/office/drawing/2014/main" id="{C913B76D-184D-A526-9D3B-F1412492D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156738"/>
              </p:ext>
            </p:extLst>
          </p:nvPr>
        </p:nvGraphicFramePr>
        <p:xfrm>
          <a:off x="623635" y="2667330"/>
          <a:ext cx="10891466" cy="3612322"/>
        </p:xfrm>
        <a:graphic>
          <a:graphicData uri="http://schemas.openxmlformats.org/drawingml/2006/table">
            <a:tbl>
              <a:tblPr/>
              <a:tblGrid>
                <a:gridCol w="2785738">
                  <a:extLst>
                    <a:ext uri="{9D8B030D-6E8A-4147-A177-3AD203B41FA5}">
                      <a16:colId xmlns:a16="http://schemas.microsoft.com/office/drawing/2014/main" val="3836845331"/>
                    </a:ext>
                  </a:extLst>
                </a:gridCol>
                <a:gridCol w="2026432">
                  <a:extLst>
                    <a:ext uri="{9D8B030D-6E8A-4147-A177-3AD203B41FA5}">
                      <a16:colId xmlns:a16="http://schemas.microsoft.com/office/drawing/2014/main" val="2097083065"/>
                    </a:ext>
                  </a:extLst>
                </a:gridCol>
                <a:gridCol w="2026432">
                  <a:extLst>
                    <a:ext uri="{9D8B030D-6E8A-4147-A177-3AD203B41FA5}">
                      <a16:colId xmlns:a16="http://schemas.microsoft.com/office/drawing/2014/main" val="3546768171"/>
                    </a:ext>
                  </a:extLst>
                </a:gridCol>
                <a:gridCol w="2026432">
                  <a:extLst>
                    <a:ext uri="{9D8B030D-6E8A-4147-A177-3AD203B41FA5}">
                      <a16:colId xmlns:a16="http://schemas.microsoft.com/office/drawing/2014/main" val="256818403"/>
                    </a:ext>
                  </a:extLst>
                </a:gridCol>
                <a:gridCol w="2026432">
                  <a:extLst>
                    <a:ext uri="{9D8B030D-6E8A-4147-A177-3AD203B41FA5}">
                      <a16:colId xmlns:a16="http://schemas.microsoft.com/office/drawing/2014/main" val="3648772695"/>
                    </a:ext>
                  </a:extLst>
                </a:gridCol>
              </a:tblGrid>
              <a:tr h="948763">
                <a:tc>
                  <a:txBody>
                    <a:bodyPr/>
                    <a:lstStyle/>
                    <a:p>
                      <a:pPr algn="ctr"/>
                      <a:endParaRPr lang="en" sz="1200" b="1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124583" marR="124583" marT="166110" marB="1245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Second Generation</a:t>
                      </a:r>
                    </a:p>
                  </a:txBody>
                  <a:tcPr marL="124583" marR="124583" marT="166110" marB="1245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Third Generation</a:t>
                      </a:r>
                    </a:p>
                  </a:txBody>
                  <a:tcPr marL="124583" marR="124583" marT="166110" marB="1245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" sz="1200" b="1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Fourth Generation</a:t>
                      </a:r>
                    </a:p>
                  </a:txBody>
                  <a:tcPr marL="124583" marR="124583" marT="166110" marB="1245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" sz="1200" b="1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Fifth Generation</a:t>
                      </a:r>
                    </a:p>
                  </a:txBody>
                  <a:tcPr marL="124583" marR="124583" marT="166110" marB="1245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855053"/>
                  </a:ext>
                </a:extLst>
              </a:tr>
              <a:tr h="828273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NVLink bandwidth per GPU</a:t>
                      </a:r>
                    </a:p>
                  </a:txBody>
                  <a:tcPr marL="83055" marR="124583" marT="249165" marB="124583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300GB/s</a:t>
                      </a:r>
                    </a:p>
                  </a:txBody>
                  <a:tcPr marL="124583" marR="124583" marT="249165" marB="124583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600GB/s</a:t>
                      </a:r>
                    </a:p>
                  </a:txBody>
                  <a:tcPr marL="124583" marR="124583" marT="249165" marB="124583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900GB/s</a:t>
                      </a:r>
                    </a:p>
                  </a:txBody>
                  <a:tcPr marL="124583" marR="124583" marT="249165" marB="124583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1,800GB/s</a:t>
                      </a:r>
                    </a:p>
                  </a:txBody>
                  <a:tcPr marL="124583" marR="124583" marT="249165" marB="124583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648277"/>
                  </a:ext>
                </a:extLst>
              </a:tr>
              <a:tr h="917643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Maximum Number of Links per GPU</a:t>
                      </a:r>
                    </a:p>
                  </a:txBody>
                  <a:tcPr marL="83055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  <a:latin typeface="Gill Sans MT" panose="020B0502020104020203" pitchFamily="34" charset="0"/>
                        </a:rPr>
                        <a:t>6</a:t>
                      </a:r>
                    </a:p>
                  </a:txBody>
                  <a:tcPr marL="124583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  <a:latin typeface="Gill Sans MT" panose="020B0502020104020203" pitchFamily="34" charset="0"/>
                        </a:rPr>
                        <a:t>12</a:t>
                      </a:r>
                    </a:p>
                  </a:txBody>
                  <a:tcPr marL="124583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  <a:latin typeface="Gill Sans MT" panose="020B0502020104020203" pitchFamily="34" charset="0"/>
                        </a:rPr>
                        <a:t>18</a:t>
                      </a:r>
                    </a:p>
                  </a:txBody>
                  <a:tcPr marL="124583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  <a:latin typeface="Gill Sans MT" panose="020B0502020104020203" pitchFamily="34" charset="0"/>
                        </a:rPr>
                        <a:t>18</a:t>
                      </a:r>
                    </a:p>
                  </a:txBody>
                  <a:tcPr marL="124583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42134"/>
                  </a:ext>
                </a:extLst>
              </a:tr>
              <a:tr h="917643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Supported NVIDIA Architectures</a:t>
                      </a:r>
                    </a:p>
                  </a:txBody>
                  <a:tcPr marL="83055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NVIDIA Volta™ architecture</a:t>
                      </a:r>
                    </a:p>
                  </a:txBody>
                  <a:tcPr marL="124583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NVIDIA Ampere architecture</a:t>
                      </a:r>
                    </a:p>
                  </a:txBody>
                  <a:tcPr marL="124583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NVIDIA Hopper™ architecture</a:t>
                      </a:r>
                    </a:p>
                  </a:txBody>
                  <a:tcPr marL="124583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NVIDIA Blackwell </a:t>
                      </a:r>
                      <a:r>
                        <a:rPr lang="en" sz="1200" dirty="0" err="1">
                          <a:effectLst/>
                          <a:latin typeface="Gill Sans MT" panose="020B0502020104020203" pitchFamily="34" charset="0"/>
                        </a:rPr>
                        <a:t>architectur</a:t>
                      </a:r>
                      <a:endParaRPr lang="en" sz="12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124583" marR="124583" marT="124583" marB="12458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3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7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3017B8-07C1-7C6F-3950-D90E26A9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en-US" altLang="zh-CN" baseline="30000" dirty="0"/>
              <a:t>th</a:t>
            </a:r>
            <a:r>
              <a:rPr lang="zh-CN" altLang="en-US" dirty="0"/>
              <a:t> 带宽计算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0B23362-45D5-3FA2-5D65-5D079B5426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B200 NVLink</a:t>
            </a:r>
            <a:r>
              <a:rPr lang="zh-CN" altLang="en-US" dirty="0"/>
              <a:t> 带宽为</a:t>
            </a:r>
            <a:r>
              <a:rPr lang="en-US" altLang="zh-CN" dirty="0"/>
              <a:t>1.8</a:t>
            </a:r>
            <a:r>
              <a:rPr lang="en" altLang="zh-CN" dirty="0"/>
              <a:t>TB/s</a:t>
            </a:r>
            <a:r>
              <a:rPr lang="zh-CN" altLang="en" dirty="0"/>
              <a:t>，</a:t>
            </a:r>
            <a:r>
              <a:rPr lang="zh-CN" altLang="en-US" dirty="0"/>
              <a:t>由 </a:t>
            </a:r>
            <a:r>
              <a:rPr lang="en-US" altLang="zh-CN" dirty="0"/>
              <a:t>18</a:t>
            </a:r>
            <a:r>
              <a:rPr lang="zh-CN" altLang="en-US" dirty="0"/>
              <a:t> 个 </a:t>
            </a:r>
            <a:r>
              <a:rPr lang="en" altLang="zh-CN" dirty="0"/>
              <a:t>Port</a:t>
            </a:r>
            <a:r>
              <a:rPr lang="zh-CN" altLang="en-US" dirty="0"/>
              <a:t> 构成，即每个 </a:t>
            </a:r>
            <a:r>
              <a:rPr lang="en" altLang="zh-CN" dirty="0"/>
              <a:t>Port 100GB/s</a:t>
            </a:r>
            <a:r>
              <a:rPr lang="zh-CN" altLang="en" dirty="0"/>
              <a:t>，</a:t>
            </a:r>
            <a:r>
              <a:rPr lang="zh-CN" altLang="en-US" dirty="0"/>
              <a:t>由四对差分线构成，每个 </a:t>
            </a:r>
            <a:r>
              <a:rPr lang="en" altLang="zh-CN" dirty="0"/>
              <a:t>Port</a:t>
            </a:r>
            <a:r>
              <a:rPr lang="zh-CN" altLang="en-US" dirty="0"/>
              <a:t> 包含两组 </a:t>
            </a:r>
            <a:r>
              <a:rPr lang="en-US" altLang="zh-CN" dirty="0"/>
              <a:t>224</a:t>
            </a:r>
            <a:r>
              <a:rPr lang="en" altLang="zh-CN" dirty="0"/>
              <a:t>Gbps</a:t>
            </a:r>
            <a:r>
              <a:rPr lang="zh-CN" altLang="en-US" dirty="0"/>
              <a:t> 的 </a:t>
            </a:r>
            <a:r>
              <a:rPr lang="en" altLang="zh-CN" dirty="0"/>
              <a:t>SerDes</a:t>
            </a:r>
            <a:r>
              <a:rPr lang="zh-CN" altLang="en-US" dirty="0"/>
              <a:t>（</a:t>
            </a:r>
            <a:r>
              <a:rPr lang="en" altLang="zh-CN" dirty="0"/>
              <a:t>2x224G</a:t>
            </a:r>
            <a:r>
              <a:rPr lang="en-US" altLang="zh-CN" dirty="0"/>
              <a:t>-</a:t>
            </a:r>
            <a:r>
              <a:rPr lang="en" altLang="zh-CN" dirty="0"/>
              <a:t>PAM4 </a:t>
            </a:r>
            <a:r>
              <a:rPr lang="zh-CN" altLang="en-US" dirty="0"/>
              <a:t>按照网络接口算为每端口单向 </a:t>
            </a:r>
            <a:r>
              <a:rPr lang="en-US" altLang="zh-CN" dirty="0"/>
              <a:t>400</a:t>
            </a:r>
            <a:r>
              <a:rPr lang="en" altLang="zh-CN" dirty="0"/>
              <a:t>Gbps</a:t>
            </a:r>
            <a:r>
              <a:rPr lang="zh-CN" altLang="en-US" dirty="0"/>
              <a:t> 带宽）</a:t>
            </a:r>
          </a:p>
        </p:txBody>
      </p:sp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86612D28-E7EE-295D-3997-E47B4994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468" y="2722112"/>
            <a:ext cx="7849805" cy="363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78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137E809-657A-0152-9C98-D6495A47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4 </a:t>
            </a:r>
            <a:r>
              <a:rPr lang="zh-CN" altLang="en-US" dirty="0"/>
              <a:t>代 </a:t>
            </a:r>
            <a:r>
              <a:rPr lang="en" altLang="zh-CN" dirty="0"/>
              <a:t>NVSwitch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3D5DC3A-4F2B-8A44-18A2-50E62E0AA4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第 </a:t>
            </a:r>
            <a:r>
              <a:rPr lang="en-US" altLang="zh-CN" dirty="0">
                <a:solidFill>
                  <a:srgbClr val="FF0000"/>
                </a:solidFill>
              </a:rPr>
              <a:t>4 </a:t>
            </a:r>
            <a:r>
              <a:rPr lang="zh-CN" altLang="en-US" dirty="0">
                <a:solidFill>
                  <a:srgbClr val="FF0000"/>
                </a:solidFill>
              </a:rPr>
              <a:t>代 </a:t>
            </a:r>
            <a:r>
              <a:rPr lang="en" altLang="zh-CN" dirty="0">
                <a:solidFill>
                  <a:srgbClr val="FF0000"/>
                </a:solidFill>
              </a:rPr>
              <a:t>NVSwitch</a:t>
            </a:r>
            <a:r>
              <a:rPr lang="zh-CN" altLang="en-US" dirty="0"/>
              <a:t> </a:t>
            </a:r>
            <a:r>
              <a:rPr lang="en" altLang="zh-CN" dirty="0"/>
              <a:t>GPU-to-GPU </a:t>
            </a:r>
            <a:r>
              <a:rPr lang="zh-CN" altLang="en-US" dirty="0"/>
              <a:t>带宽扩大一倍，变为 </a:t>
            </a:r>
            <a:r>
              <a:rPr lang="en-US" altLang="zh-CN" dirty="0"/>
              <a:t>1.8</a:t>
            </a:r>
            <a:r>
              <a:rPr lang="en" altLang="zh-CN" dirty="0"/>
              <a:t>TB/s</a:t>
            </a:r>
            <a:r>
              <a:rPr lang="zh-CN" altLang="en-US" dirty="0"/>
              <a:t>，最多可以支持 </a:t>
            </a:r>
            <a:r>
              <a:rPr lang="en-US" altLang="zh-CN" dirty="0"/>
              <a:t>576 </a:t>
            </a:r>
            <a:r>
              <a:rPr lang="zh-CN" altLang="en-US" dirty="0"/>
              <a:t>个 </a:t>
            </a:r>
            <a:r>
              <a:rPr lang="en" altLang="zh-CN" dirty="0"/>
              <a:t>GPU</a:t>
            </a:r>
            <a:r>
              <a:rPr lang="zh-CN" altLang="en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总带宽上限为 </a:t>
            </a:r>
            <a:r>
              <a:rPr lang="en-US" altLang="zh-CN" dirty="0">
                <a:solidFill>
                  <a:srgbClr val="FF0000"/>
                </a:solidFill>
              </a:rPr>
              <a:t>576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1.8</a:t>
            </a:r>
            <a:r>
              <a:rPr lang="en" altLang="zh-CN" dirty="0">
                <a:solidFill>
                  <a:srgbClr val="FF0000"/>
                </a:solidFill>
              </a:rPr>
              <a:t>TB/s=1PB/s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内容占位符 5">
            <a:extLst>
              <a:ext uri="{FF2B5EF4-FFF2-40B4-BE49-F238E27FC236}">
                <a16:creationId xmlns:a16="http://schemas.microsoft.com/office/drawing/2014/main" id="{C720B676-D68C-8485-AD88-C2CA641D83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3284474"/>
              </p:ext>
            </p:extLst>
          </p:nvPr>
        </p:nvGraphicFramePr>
        <p:xfrm>
          <a:off x="623635" y="2377440"/>
          <a:ext cx="10963473" cy="3977322"/>
        </p:xfrm>
        <a:graphic>
          <a:graphicData uri="http://schemas.openxmlformats.org/drawingml/2006/table">
            <a:tbl>
              <a:tblPr/>
              <a:tblGrid>
                <a:gridCol w="2586925">
                  <a:extLst>
                    <a:ext uri="{9D8B030D-6E8A-4147-A177-3AD203B41FA5}">
                      <a16:colId xmlns:a16="http://schemas.microsoft.com/office/drawing/2014/main" val="3594849305"/>
                    </a:ext>
                  </a:extLst>
                </a:gridCol>
                <a:gridCol w="2094137">
                  <a:extLst>
                    <a:ext uri="{9D8B030D-6E8A-4147-A177-3AD203B41FA5}">
                      <a16:colId xmlns:a16="http://schemas.microsoft.com/office/drawing/2014/main" val="3016066526"/>
                    </a:ext>
                  </a:extLst>
                </a:gridCol>
                <a:gridCol w="2094137">
                  <a:extLst>
                    <a:ext uri="{9D8B030D-6E8A-4147-A177-3AD203B41FA5}">
                      <a16:colId xmlns:a16="http://schemas.microsoft.com/office/drawing/2014/main" val="3357970278"/>
                    </a:ext>
                  </a:extLst>
                </a:gridCol>
                <a:gridCol w="2094137">
                  <a:extLst>
                    <a:ext uri="{9D8B030D-6E8A-4147-A177-3AD203B41FA5}">
                      <a16:colId xmlns:a16="http://schemas.microsoft.com/office/drawing/2014/main" val="2663022627"/>
                    </a:ext>
                  </a:extLst>
                </a:gridCol>
                <a:gridCol w="2094137">
                  <a:extLst>
                    <a:ext uri="{9D8B030D-6E8A-4147-A177-3AD203B41FA5}">
                      <a16:colId xmlns:a16="http://schemas.microsoft.com/office/drawing/2014/main" val="442850089"/>
                    </a:ext>
                  </a:extLst>
                </a:gridCol>
              </a:tblGrid>
              <a:tr h="602412">
                <a:tc>
                  <a:txBody>
                    <a:bodyPr/>
                    <a:lstStyle/>
                    <a:p>
                      <a:pPr algn="ctr"/>
                      <a:endParaRPr lang="en" sz="1200" b="1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0162" marR="60162" marT="80216" marB="601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First Generation</a:t>
                      </a:r>
                    </a:p>
                  </a:txBody>
                  <a:tcPr marL="60162" marR="60162" marT="80216" marB="601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Second Generation</a:t>
                      </a:r>
                    </a:p>
                  </a:txBody>
                  <a:tcPr marL="60162" marR="60162" marT="80216" marB="601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Third Generation</a:t>
                      </a:r>
                    </a:p>
                  </a:txBody>
                  <a:tcPr marL="60162" marR="60162" marT="80216" marB="601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NVLink Switch</a:t>
                      </a:r>
                    </a:p>
                  </a:txBody>
                  <a:tcPr marL="60162" marR="60162" marT="80216" marB="601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679434"/>
                  </a:ext>
                </a:extLst>
              </a:tr>
              <a:tr h="1247625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Number of GPUs with direct connection within a NVLink domain</a:t>
                      </a:r>
                    </a:p>
                  </a:txBody>
                  <a:tcPr marL="40108" marR="60162" marT="120325" marB="6016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Up to 8</a:t>
                      </a:r>
                    </a:p>
                  </a:txBody>
                  <a:tcPr marL="60162" marR="60162" marT="120325" marB="6016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Up to 8</a:t>
                      </a:r>
                    </a:p>
                  </a:txBody>
                  <a:tcPr marL="60162" marR="60162" marT="120325" marB="6016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Up to 8</a:t>
                      </a:r>
                    </a:p>
                  </a:txBody>
                  <a:tcPr marL="60162" marR="60162" marT="120325" marB="6016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Up to 576</a:t>
                      </a:r>
                    </a:p>
                  </a:txBody>
                  <a:tcPr marL="60162" marR="60162" marT="120325" marB="60162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18928"/>
                  </a:ext>
                </a:extLst>
              </a:tr>
              <a:tr h="709095">
                <a:tc>
                  <a:txBody>
                    <a:bodyPr/>
                    <a:lstStyle/>
                    <a:p>
                      <a:pPr algn="l"/>
                      <a:r>
                        <a:rPr lang="en" sz="1200" b="1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NVSwitch GPU-to-GPU bandwidth</a:t>
                      </a:r>
                    </a:p>
                  </a:txBody>
                  <a:tcPr marL="40108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300GB/s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600GB/s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900GB/s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1,800GB/s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87779"/>
                  </a:ext>
                </a:extLst>
              </a:tr>
              <a:tr h="709095">
                <a:tc>
                  <a:txBody>
                    <a:bodyPr/>
                    <a:lstStyle/>
                    <a:p>
                      <a:pPr algn="l"/>
                      <a:r>
                        <a:rPr lang="en" sz="1200" b="1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Total aggregate bandwidth</a:t>
                      </a:r>
                    </a:p>
                  </a:txBody>
                  <a:tcPr marL="40108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2.4TB/s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4.8TB/s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7.2TB/s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1PB/s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82418"/>
                  </a:ext>
                </a:extLst>
              </a:tr>
              <a:tr h="709095">
                <a:tc>
                  <a:txBody>
                    <a:bodyPr/>
                    <a:lstStyle/>
                    <a:p>
                      <a:pPr algn="l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Supported NVIDIA architectures</a:t>
                      </a:r>
                    </a:p>
                  </a:txBody>
                  <a:tcPr marL="40108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NVIDIA Volta™ architecture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NVIDIA Ampere architecture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NVIDIA Hopper™ architecture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dirty="0">
                          <a:effectLst/>
                          <a:latin typeface="Gill Sans MT" panose="020B0502020104020203" pitchFamily="34" charset="0"/>
                        </a:rPr>
                        <a:t>NVIDIA Blackwell architecture</a:t>
                      </a:r>
                    </a:p>
                  </a:txBody>
                  <a:tcPr marL="60162" marR="60162" marT="60162" marB="6016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157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262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0C5668-6006-7FE5-CECE-13B71132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endParaRPr lang="zh-CN" altLang="en-US" dirty="0"/>
          </a:p>
        </p:txBody>
      </p:sp>
      <p:pic>
        <p:nvPicPr>
          <p:cNvPr id="1028" name="Picture 4" descr="Analysis of NVIDIA's Latest Hardware: B100/B200/GH200/NVL72/SuperPod |  FiberMall">
            <a:extLst>
              <a:ext uri="{FF2B5EF4-FFF2-40B4-BE49-F238E27FC236}">
                <a16:creationId xmlns:a16="http://schemas.microsoft.com/office/drawing/2014/main" id="{BEC2631F-568B-A811-507B-47449CF91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4" y="1142281"/>
            <a:ext cx="11243433" cy="522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12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B744CBB-2F8B-BEF4-5CD9-9717FAF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8C8EFF-E703-804B-DAA3-3E3529DE9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0381" y="1196752"/>
            <a:ext cx="5332289" cy="5197702"/>
          </a:xfrm>
        </p:spPr>
        <p:txBody>
          <a:bodyPr anchor="ctr"/>
          <a:lstStyle/>
          <a:p>
            <a:r>
              <a:rPr lang="en" altLang="zh-CN" dirty="0"/>
              <a:t>NVSwitch Chip </a:t>
            </a:r>
            <a:r>
              <a:rPr lang="zh-CN" altLang="en-US" dirty="0"/>
              <a:t>上有 </a:t>
            </a:r>
            <a:r>
              <a:rPr lang="en-US" altLang="zh-CN" dirty="0"/>
              <a:t>72 </a:t>
            </a:r>
            <a:r>
              <a:rPr lang="zh-CN" altLang="en-US" dirty="0"/>
              <a:t>个 </a:t>
            </a:r>
            <a:r>
              <a:rPr lang="en" altLang="zh-CN" dirty="0"/>
              <a:t>NVLink Port</a:t>
            </a:r>
            <a:r>
              <a:rPr lang="zh-CN" altLang="en-US" dirty="0"/>
              <a:t>，每个 </a:t>
            </a:r>
            <a:r>
              <a:rPr lang="en" altLang="zh-CN" dirty="0"/>
              <a:t>Port 2 </a:t>
            </a:r>
            <a:r>
              <a:rPr lang="zh-CN" altLang="en-US" dirty="0"/>
              <a:t>个 </a:t>
            </a:r>
            <a:r>
              <a:rPr lang="en" altLang="zh-CN" dirty="0"/>
              <a:t>lane</a:t>
            </a:r>
            <a:r>
              <a:rPr lang="zh-CN" altLang="en" dirty="0"/>
              <a:t>，</a:t>
            </a:r>
            <a:r>
              <a:rPr lang="zh-CN" altLang="en-US" dirty="0"/>
              <a:t>双向带宽为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" altLang="zh-CN" dirty="0"/>
              <a:t>x 2 x 200 Gb/s = 100GB/s</a:t>
            </a:r>
            <a:endParaRPr lang="en-US" altLang="zh-CN" dirty="0"/>
          </a:p>
          <a:p>
            <a:r>
              <a:rPr lang="en" altLang="zh-CN" dirty="0"/>
              <a:t>72 </a:t>
            </a:r>
            <a:r>
              <a:rPr lang="zh-CN" altLang="en-US" dirty="0"/>
              <a:t>个 </a:t>
            </a:r>
            <a:r>
              <a:rPr lang="en" altLang="zh-CN" dirty="0"/>
              <a:t>Port </a:t>
            </a:r>
            <a:r>
              <a:rPr lang="zh-CN" altLang="en-US" dirty="0"/>
              <a:t>对应 </a:t>
            </a:r>
            <a:r>
              <a:rPr lang="en-US" altLang="zh-CN" dirty="0"/>
              <a:t>7.2</a:t>
            </a:r>
            <a:r>
              <a:rPr lang="en" altLang="zh-CN" dirty="0"/>
              <a:t>TB/s</a:t>
            </a:r>
            <a:r>
              <a:rPr lang="zh-CN" altLang="en-US" dirty="0"/>
              <a:t>，</a:t>
            </a:r>
            <a:r>
              <a:rPr lang="en-US" altLang="zh-CN" dirty="0"/>
              <a:t>1.8</a:t>
            </a:r>
            <a:r>
              <a:rPr lang="en" altLang="zh-CN" dirty="0"/>
              <a:t>TB/s NVLink </a:t>
            </a:r>
            <a:r>
              <a:rPr lang="zh-CN" altLang="en-US" dirty="0"/>
              <a:t>对应 </a:t>
            </a:r>
            <a:r>
              <a:rPr lang="en-US" altLang="zh-CN" dirty="0"/>
              <a:t>18 </a:t>
            </a:r>
            <a:r>
              <a:rPr lang="zh-CN" altLang="en-US" dirty="0"/>
              <a:t>个 </a:t>
            </a:r>
            <a:r>
              <a:rPr lang="en" altLang="zh-CN" dirty="0"/>
              <a:t>Port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传输 </a:t>
            </a:r>
            <a:r>
              <a:rPr lang="en-US" altLang="zh-CN" dirty="0"/>
              <a:t>20 </a:t>
            </a:r>
            <a:r>
              <a:rPr lang="en" altLang="zh-CN" dirty="0"/>
              <a:t>GB </a:t>
            </a:r>
            <a:r>
              <a:rPr lang="zh-CN" altLang="en-US" dirty="0"/>
              <a:t>仅需 </a:t>
            </a:r>
            <a:r>
              <a:rPr lang="en-US" altLang="zh-CN" dirty="0"/>
              <a:t>22 </a:t>
            </a:r>
            <a:r>
              <a:rPr lang="zh-CN" altLang="en-US" dirty="0"/>
              <a:t>毫秒，对于大模型一层 </a:t>
            </a:r>
            <a:r>
              <a:rPr lang="en-US" altLang="zh-CN" dirty="0"/>
              <a:t>Transformers</a:t>
            </a:r>
            <a:r>
              <a:rPr lang="zh-CN" altLang="en-US" dirty="0"/>
              <a:t> 的反向聚合完全够用</a:t>
            </a:r>
          </a:p>
        </p:txBody>
      </p:sp>
      <p:pic>
        <p:nvPicPr>
          <p:cNvPr id="5" name="Picture 4" descr="Analysis of NVIDIA's Latest Hardware: B100/B200/GH200/NVL72/SuperPod |  FiberMall">
            <a:extLst>
              <a:ext uri="{FF2B5EF4-FFF2-40B4-BE49-F238E27FC236}">
                <a16:creationId xmlns:a16="http://schemas.microsoft.com/office/drawing/2014/main" id="{EBC05C99-EF10-6767-57CC-199FC1D26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28"/>
          <a:stretch/>
        </p:blipFill>
        <p:spPr bwMode="auto">
          <a:xfrm>
            <a:off x="399564" y="1142281"/>
            <a:ext cx="5528625" cy="522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0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A175EB1-7C9A-8852-09A5-DD8BBA7B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2" y="1578295"/>
            <a:ext cx="4635500" cy="4572000"/>
          </a:xfrm>
          <a:prstGeom prst="rect">
            <a:avLst/>
          </a:prstGeom>
        </p:spPr>
      </p:pic>
      <p:pic>
        <p:nvPicPr>
          <p:cNvPr id="5124" name="Picture 4" descr="Switch tray image with two NVLink switch chips.">
            <a:extLst>
              <a:ext uri="{FF2B5EF4-FFF2-40B4-BE49-F238E27FC236}">
                <a16:creationId xmlns:a16="http://schemas.microsoft.com/office/drawing/2014/main" id="{48C1795F-069A-9F4F-7E97-A7695DFD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9" t="12848" r="22780" b="13777"/>
          <a:stretch/>
        </p:blipFill>
        <p:spPr bwMode="auto">
          <a:xfrm rot="21425147">
            <a:off x="5760852" y="1391920"/>
            <a:ext cx="5852160" cy="468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142B7FB-CC4A-3720-99AB-628EE5E5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 </a:t>
            </a:r>
            <a:r>
              <a:rPr lang="en-US" altLang="zh-CN" dirty="0"/>
              <a:t>Tray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00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n image of the GB200 NVL72 and NVLink spine.">
            <a:extLst>
              <a:ext uri="{FF2B5EF4-FFF2-40B4-BE49-F238E27FC236}">
                <a16:creationId xmlns:a16="http://schemas.microsoft.com/office/drawing/2014/main" id="{B56F30F9-7AAB-971F-FA19-A981F589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09" y="700817"/>
            <a:ext cx="10009584" cy="56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09499B-588E-D5C1-6930-14BE2E8E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 作用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B1BF7D-E39E-FF6F-7CBE-4AB331C2B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58" y="1457323"/>
            <a:ext cx="6854125" cy="4403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4DF3CC-0B34-AD4C-F182-E416BD09B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87"/>
          <a:stretch/>
        </p:blipFill>
        <p:spPr>
          <a:xfrm>
            <a:off x="8006079" y="1970110"/>
            <a:ext cx="4082891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7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09499B-588E-D5C1-6930-14BE2E8E2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 作用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3396DC-1FF4-AD7E-A2EF-C0FC44DD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0" y="1233427"/>
            <a:ext cx="8308499" cy="50661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54526DD-7BC7-3B6D-16CB-B74A9DFF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621" y="3429000"/>
            <a:ext cx="3098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4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3BD6CAA-1690-9CA5-30DE-B2AC6200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 作用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C997123-F802-2EEC-5A12-8A28C3347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 Llama3.1</a:t>
            </a:r>
            <a:r>
              <a:rPr lang="zh-CN" altLang="en-US" dirty="0"/>
              <a:t> </a:t>
            </a:r>
            <a:r>
              <a:rPr lang="en-US" altLang="zh-CN" dirty="0"/>
              <a:t>70B</a:t>
            </a:r>
            <a:r>
              <a:rPr lang="zh-CN" altLang="en-US" dirty="0"/>
              <a:t> 来测试在 </a:t>
            </a:r>
            <a:r>
              <a:rPr lang="en-US" altLang="zh-CN" dirty="0"/>
              <a:t>30~50</a:t>
            </a:r>
            <a:r>
              <a:rPr lang="zh-CN" altLang="en-US" dirty="0"/>
              <a:t> </a:t>
            </a:r>
            <a:r>
              <a:rPr lang="en" altLang="zh-CN" dirty="0"/>
              <a:t>tokens/s/user</a:t>
            </a:r>
            <a:r>
              <a:rPr lang="zh-CN" altLang="en-US" dirty="0"/>
              <a:t> 的网络吞吐带宽，其中 </a:t>
            </a:r>
            <a:r>
              <a:rPr lang="en" altLang="zh-CN" dirty="0"/>
              <a:t>ISL/OSL = 8k/256</a:t>
            </a:r>
            <a:endParaRPr lang="zh-CN" altLang="en-US" dirty="0"/>
          </a:p>
        </p:txBody>
      </p:sp>
      <p:graphicFrame>
        <p:nvGraphicFramePr>
          <p:cNvPr id="11" name="内容占位符 5">
            <a:extLst>
              <a:ext uri="{FF2B5EF4-FFF2-40B4-BE49-F238E27FC236}">
                <a16:creationId xmlns:a16="http://schemas.microsoft.com/office/drawing/2014/main" id="{BF7BF222-655C-BEDB-3365-79E2C5592E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527473"/>
              </p:ext>
            </p:extLst>
          </p:nvPr>
        </p:nvGraphicFramePr>
        <p:xfrm>
          <a:off x="623635" y="2123440"/>
          <a:ext cx="10963475" cy="4064389"/>
        </p:xfrm>
        <a:graphic>
          <a:graphicData uri="http://schemas.openxmlformats.org/drawingml/2006/table">
            <a:tbl>
              <a:tblPr/>
              <a:tblGrid>
                <a:gridCol w="2192695">
                  <a:extLst>
                    <a:ext uri="{9D8B030D-6E8A-4147-A177-3AD203B41FA5}">
                      <a16:colId xmlns:a16="http://schemas.microsoft.com/office/drawing/2014/main" val="761614900"/>
                    </a:ext>
                  </a:extLst>
                </a:gridCol>
                <a:gridCol w="2192695">
                  <a:extLst>
                    <a:ext uri="{9D8B030D-6E8A-4147-A177-3AD203B41FA5}">
                      <a16:colId xmlns:a16="http://schemas.microsoft.com/office/drawing/2014/main" val="3954057342"/>
                    </a:ext>
                  </a:extLst>
                </a:gridCol>
                <a:gridCol w="2192695">
                  <a:extLst>
                    <a:ext uri="{9D8B030D-6E8A-4147-A177-3AD203B41FA5}">
                      <a16:colId xmlns:a16="http://schemas.microsoft.com/office/drawing/2014/main" val="389349923"/>
                    </a:ext>
                  </a:extLst>
                </a:gridCol>
                <a:gridCol w="2192695">
                  <a:extLst>
                    <a:ext uri="{9D8B030D-6E8A-4147-A177-3AD203B41FA5}">
                      <a16:colId xmlns:a16="http://schemas.microsoft.com/office/drawing/2014/main" val="1570391634"/>
                    </a:ext>
                  </a:extLst>
                </a:gridCol>
                <a:gridCol w="2192695">
                  <a:extLst>
                    <a:ext uri="{9D8B030D-6E8A-4147-A177-3AD203B41FA5}">
                      <a16:colId xmlns:a16="http://schemas.microsoft.com/office/drawing/2014/main" val="893805143"/>
                    </a:ext>
                  </a:extLst>
                </a:gridCol>
              </a:tblGrid>
              <a:tr h="580627"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Real-time Response Budget</a:t>
                      </a:r>
                      <a:r>
                        <a:rPr lang="en" sz="1200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 </a:t>
                      </a:r>
                      <a:r>
                        <a:rPr lang="en" sz="1200" b="1" dirty="0" err="1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tok</a:t>
                      </a:r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/s/user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Throughput </a:t>
                      </a:r>
                      <a:r>
                        <a:rPr lang="en" sz="1200" b="1" dirty="0" err="1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tok</a:t>
                      </a:r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/s/GPU (batch size)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NVSwitch </a:t>
                      </a:r>
                      <a:r>
                        <a:rPr lang="en" sz="120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 </a:t>
                      </a:r>
                      <a:r>
                        <a:rPr lang="en" sz="1200" b="1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Benefit</a:t>
                      </a:r>
                      <a:endParaRPr lang="en" sz="120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839179"/>
                  </a:ext>
                </a:extLst>
              </a:tr>
              <a:tr h="5806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Single GPU</a:t>
                      </a:r>
                      <a:r>
                        <a:rPr lang="en" sz="1200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 </a:t>
                      </a:r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TP=1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Point-to-Point</a:t>
                      </a:r>
                      <a:r>
                        <a:rPr lang="en" sz="1200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 </a:t>
                      </a:r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TP=2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NVSwitch</a:t>
                      </a:r>
                      <a:r>
                        <a:rPr lang="en" sz="1200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 </a:t>
                      </a:r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TP=2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380913"/>
                  </a:ext>
                </a:extLst>
              </a:tr>
              <a:tr h="58062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30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67 (2)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80 (6)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115 (9)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Gill Sans MT" panose="020B0502020104020203" pitchFamily="34" charset="0"/>
                        </a:rPr>
                        <a:t>1.4x</a:t>
                      </a:r>
                      <a:endParaRPr lang="en" sz="12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047199"/>
                  </a:ext>
                </a:extLst>
              </a:tr>
              <a:tr h="58062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 dirty="0">
                          <a:effectLst/>
                          <a:latin typeface="Gill Sans MT" panose="020B0502020104020203" pitchFamily="34" charset="0"/>
                        </a:rPr>
                        <a:t>35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Does Not Meet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74 (5)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104 (7)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Gill Sans MT" panose="020B0502020104020203" pitchFamily="34" charset="0"/>
                        </a:rPr>
                        <a:t>1.4x</a:t>
                      </a:r>
                      <a:endParaRPr lang="en" sz="12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61691"/>
                  </a:ext>
                </a:extLst>
              </a:tr>
              <a:tr h="58062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40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Does Not Meet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67 (4)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87 (5)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Gill Sans MT" panose="020B0502020104020203" pitchFamily="34" charset="0"/>
                        </a:rPr>
                        <a:t>1.3x</a:t>
                      </a:r>
                      <a:endParaRPr lang="en" sz="12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627552"/>
                  </a:ext>
                </a:extLst>
              </a:tr>
              <a:tr h="58062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45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Does Not Meet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56 (3)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76 (4)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Gill Sans MT" panose="020B0502020104020203" pitchFamily="34" charset="0"/>
                        </a:rPr>
                        <a:t>1.4x</a:t>
                      </a:r>
                      <a:endParaRPr lang="en" sz="12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362362"/>
                  </a:ext>
                </a:extLst>
              </a:tr>
              <a:tr h="580627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50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>
                          <a:effectLst/>
                          <a:latin typeface="Gill Sans MT" panose="020B0502020104020203" pitchFamily="34" charset="0"/>
                        </a:rPr>
                        <a:t>Does Not Meet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43 (2)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63 (3)</a:t>
                      </a: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Gill Sans MT" panose="020B0502020104020203" pitchFamily="34" charset="0"/>
                        </a:rPr>
                        <a:t>1.5x</a:t>
                      </a:r>
                      <a:endParaRPr lang="en" sz="12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86108" marR="86108" marT="43054" marB="430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692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93B2C-B405-D05E-BACE-2FEBA54F1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en-US" altLang="zh-CN" sz="2800" dirty="0"/>
              <a:t>NIVIDA </a:t>
            </a:r>
            <a:r>
              <a:rPr lang="zh-CN" altLang="en-US" sz="2800" dirty="0"/>
              <a:t>带宽基本分析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NVSwitch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NVLink </a:t>
            </a:r>
            <a:r>
              <a:rPr lang="zh-CN" altLang="en-US" sz="2800" dirty="0"/>
              <a:t>介绍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</a:t>
            </a:r>
            <a:r>
              <a:rPr lang="zh-CN" altLang="en-US" sz="2800" dirty="0"/>
              <a:t>网卡 </a:t>
            </a:r>
            <a:r>
              <a:rPr lang="en-US" altLang="zh-CN" sz="2800" dirty="0"/>
              <a:t>&amp;</a:t>
            </a:r>
            <a:r>
              <a:rPr lang="zh-CN" altLang="en-US" sz="2800" dirty="0"/>
              <a:t> 交换机</a:t>
            </a:r>
          </a:p>
        </p:txBody>
      </p:sp>
    </p:spTree>
    <p:extLst>
      <p:ext uri="{BB962C8B-B14F-4D97-AF65-F5344CB8AC3E}">
        <p14:creationId xmlns:p14="http://schemas.microsoft.com/office/powerpoint/2010/main" val="260968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3BD6CAA-1690-9CA5-30DE-B2AC6200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NVSwitch</a:t>
            </a:r>
            <a:r>
              <a:rPr lang="zh-CN" altLang="en-US" dirty="0"/>
              <a:t> 作用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C997123-F802-2EEC-5A12-8A28C3347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固定批处理大小下的整体服务器吞吐量，更大的批处理大小意味着可以一次处理越来越多用户的请求，从而提高整体服务器利用率并降低每次推理的成本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1886548-8FF6-6357-8E37-AF909F260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43593"/>
              </p:ext>
            </p:extLst>
          </p:nvPr>
        </p:nvGraphicFramePr>
        <p:xfrm>
          <a:off x="823752" y="2760344"/>
          <a:ext cx="10311608" cy="3539240"/>
        </p:xfrm>
        <a:graphic>
          <a:graphicData uri="http://schemas.openxmlformats.org/drawingml/2006/table">
            <a:tbl>
              <a:tblPr/>
              <a:tblGrid>
                <a:gridCol w="2577902">
                  <a:extLst>
                    <a:ext uri="{9D8B030D-6E8A-4147-A177-3AD203B41FA5}">
                      <a16:colId xmlns:a16="http://schemas.microsoft.com/office/drawing/2014/main" val="3074301360"/>
                    </a:ext>
                  </a:extLst>
                </a:gridCol>
                <a:gridCol w="2577902">
                  <a:extLst>
                    <a:ext uri="{9D8B030D-6E8A-4147-A177-3AD203B41FA5}">
                      <a16:colId xmlns:a16="http://schemas.microsoft.com/office/drawing/2014/main" val="1442680052"/>
                    </a:ext>
                  </a:extLst>
                </a:gridCol>
                <a:gridCol w="2577902">
                  <a:extLst>
                    <a:ext uri="{9D8B030D-6E8A-4147-A177-3AD203B41FA5}">
                      <a16:colId xmlns:a16="http://schemas.microsoft.com/office/drawing/2014/main" val="3610300387"/>
                    </a:ext>
                  </a:extLst>
                </a:gridCol>
                <a:gridCol w="2577902">
                  <a:extLst>
                    <a:ext uri="{9D8B030D-6E8A-4147-A177-3AD203B41FA5}">
                      <a16:colId xmlns:a16="http://schemas.microsoft.com/office/drawing/2014/main" val="356028544"/>
                    </a:ext>
                  </a:extLst>
                </a:gridCol>
              </a:tblGrid>
              <a:tr h="442405">
                <a:tc rowSpan="2"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Batch Size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Throughput</a:t>
                      </a:r>
                      <a:r>
                        <a:rPr lang="en" sz="120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 </a:t>
                      </a:r>
                      <a:r>
                        <a:rPr lang="en" sz="1200" b="1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tok/s/GPU</a:t>
                      </a:r>
                      <a:endParaRPr lang="en" sz="120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ase"/>
                      <a:br>
                        <a:rPr lang="en" sz="1200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</a:br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NVSwitch Benefit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248672"/>
                  </a:ext>
                </a:extLst>
              </a:tr>
              <a:tr h="4424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Point-to-Point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NVSwitch</a:t>
                      </a:r>
                      <a:endParaRPr lang="en" sz="1200" dirty="0"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470749"/>
                  </a:ext>
                </a:extLst>
              </a:tr>
              <a:tr h="44240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Gill Sans MT" panose="020B0502020104020203" pitchFamily="34" charset="0"/>
                        </a:rPr>
                        <a:t>1.0x</a:t>
                      </a:r>
                      <a:endParaRPr lang="en" sz="12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8317"/>
                  </a:ext>
                </a:extLst>
              </a:tr>
              <a:tr h="44240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Gill Sans MT" panose="020B0502020104020203" pitchFamily="34" charset="0"/>
                        </a:rPr>
                        <a:t>1.1x</a:t>
                      </a:r>
                      <a:endParaRPr lang="en" sz="12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87839"/>
                  </a:ext>
                </a:extLst>
              </a:tr>
              <a:tr h="44240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Gill Sans MT" panose="020B0502020104020203" pitchFamily="34" charset="0"/>
                        </a:rPr>
                        <a:t>1.2x</a:t>
                      </a:r>
                      <a:endParaRPr lang="en" sz="12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446719"/>
                  </a:ext>
                </a:extLst>
              </a:tr>
              <a:tr h="44240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110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Gill Sans MT" panose="020B0502020104020203" pitchFamily="34" charset="0"/>
                        </a:rPr>
                        <a:t>1.3x</a:t>
                      </a:r>
                      <a:endParaRPr lang="en" sz="12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614230"/>
                  </a:ext>
                </a:extLst>
              </a:tr>
              <a:tr h="44240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103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142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>
                          <a:effectLst/>
                          <a:latin typeface="Gill Sans MT" panose="020B0502020104020203" pitchFamily="34" charset="0"/>
                        </a:rPr>
                        <a:t>1.4x</a:t>
                      </a:r>
                      <a:endParaRPr lang="en" sz="120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777002"/>
                  </a:ext>
                </a:extLst>
              </a:tr>
              <a:tr h="442405"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112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zh-CN" sz="1200">
                          <a:effectLst/>
                          <a:latin typeface="Gill Sans MT" panose="020B0502020104020203" pitchFamily="34" charset="0"/>
                        </a:rPr>
                        <a:t>168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" sz="1200" b="1" dirty="0">
                          <a:effectLst/>
                          <a:latin typeface="Gill Sans MT" panose="020B0502020104020203" pitchFamily="34" charset="0"/>
                        </a:rPr>
                        <a:t>1.5x</a:t>
                      </a:r>
                      <a:endParaRPr lang="en" sz="120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6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62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1500" dirty="0"/>
              <a:t>网卡</a:t>
            </a:r>
            <a:r>
              <a:rPr lang="en-US" altLang="zh-CN" sz="11500" dirty="0"/>
              <a:t>&amp;</a:t>
            </a:r>
            <a:r>
              <a:rPr lang="zh-CN" altLang="en-US" sz="11500" dirty="0"/>
              <a:t>交换机</a:t>
            </a:r>
            <a:endParaRPr lang="en-US" altLang="zh-CN" sz="115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21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GB200 compute node is shown exposing the two Grace Blackwell GB200 Superchips inside.">
            <a:extLst>
              <a:ext uri="{FF2B5EF4-FFF2-40B4-BE49-F238E27FC236}">
                <a16:creationId xmlns:a16="http://schemas.microsoft.com/office/drawing/2014/main" id="{F5E92975-A97C-6D74-582C-BDEBCA8FA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1" t="11852" r="24109" b="14074"/>
          <a:stretch/>
        </p:blipFill>
        <p:spPr bwMode="auto">
          <a:xfrm>
            <a:off x="5801360" y="1255603"/>
            <a:ext cx="591312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E57C082-5761-BAC2-82B9-2E642E43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ConnectX</a:t>
            </a:r>
            <a:r>
              <a:rPr lang="en-US" altLang="zh-CN" dirty="0"/>
              <a:t>-8</a:t>
            </a:r>
            <a:r>
              <a:rPr lang="zh-CN" altLang="en-US" dirty="0"/>
              <a:t> 网卡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11553C9-358F-1D7F-C0B4-AC50E5258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5177725" cy="5197702"/>
          </a:xfrm>
        </p:spPr>
        <p:txBody>
          <a:bodyPr anchor="ctr"/>
          <a:lstStyle/>
          <a:p>
            <a:r>
              <a:rPr lang="en" altLang="zh-CN" dirty="0"/>
              <a:t>DGX</a:t>
            </a:r>
            <a:r>
              <a:rPr lang="zh-CN" altLang="en-US" dirty="0"/>
              <a:t> </a:t>
            </a:r>
            <a:r>
              <a:rPr lang="en-US" altLang="zh-CN" dirty="0"/>
              <a:t>B100/B200</a:t>
            </a:r>
            <a:r>
              <a:rPr lang="en" altLang="zh-CN" dirty="0"/>
              <a:t> </a:t>
            </a:r>
            <a:r>
              <a:rPr lang="zh-CN" altLang="en-US" dirty="0"/>
              <a:t>发布新一代 </a:t>
            </a:r>
            <a:r>
              <a:rPr lang="en" altLang="zh-CN" dirty="0"/>
              <a:t>IB </a:t>
            </a:r>
            <a:r>
              <a:rPr lang="zh-CN" altLang="en-US" dirty="0"/>
              <a:t>网卡 </a:t>
            </a:r>
            <a:r>
              <a:rPr lang="en" altLang="zh-CN" dirty="0"/>
              <a:t>ConnectX-8</a:t>
            </a:r>
            <a:r>
              <a:rPr lang="zh-CN" altLang="en" dirty="0"/>
              <a:t>，</a:t>
            </a:r>
            <a:r>
              <a:rPr lang="zh-CN" altLang="en-US" dirty="0"/>
              <a:t>相应通信带宽为 </a:t>
            </a:r>
            <a:r>
              <a:rPr lang="en-US" altLang="zh-CN" dirty="0"/>
              <a:t>800</a:t>
            </a:r>
            <a:r>
              <a:rPr lang="en" altLang="zh-CN" dirty="0"/>
              <a:t>Gb/s</a:t>
            </a:r>
            <a:endParaRPr lang="en-US" altLang="zh-CN" dirty="0"/>
          </a:p>
          <a:p>
            <a:r>
              <a:rPr lang="en" altLang="zh-CN" dirty="0"/>
              <a:t>H100</a:t>
            </a:r>
            <a:r>
              <a:rPr lang="en-US" altLang="zh-CN" dirty="0"/>
              <a:t>/</a:t>
            </a:r>
            <a:r>
              <a:rPr lang="en" altLang="zh-CN" dirty="0"/>
              <a:t>H200 </a:t>
            </a:r>
            <a:r>
              <a:rPr lang="zh-CN" altLang="en-US" dirty="0"/>
              <a:t>采用的为 </a:t>
            </a:r>
            <a:r>
              <a:rPr lang="en" altLang="zh-CN" dirty="0"/>
              <a:t>ConnectX-7 </a:t>
            </a:r>
            <a:r>
              <a:rPr lang="zh-CN" altLang="en-US" dirty="0"/>
              <a:t>网卡，对应的通信带宽为 </a:t>
            </a:r>
            <a:r>
              <a:rPr lang="en-US" altLang="zh-CN" dirty="0"/>
              <a:t>400</a:t>
            </a:r>
            <a:r>
              <a:rPr lang="en" altLang="zh-CN" dirty="0"/>
              <a:t>Gb/s</a:t>
            </a:r>
          </a:p>
          <a:p>
            <a:r>
              <a:rPr lang="en" altLang="zh-CN" dirty="0"/>
              <a:t>A100 </a:t>
            </a:r>
            <a:r>
              <a:rPr lang="zh-CN" altLang="en-US" dirty="0"/>
              <a:t>采用的 </a:t>
            </a:r>
            <a:r>
              <a:rPr lang="en" altLang="zh-CN" dirty="0"/>
              <a:t>ConnectX-6 </a:t>
            </a:r>
            <a:r>
              <a:rPr lang="zh-CN" altLang="en-US" dirty="0"/>
              <a:t>网卡的通信带宽为 </a:t>
            </a:r>
            <a:r>
              <a:rPr lang="en-US" altLang="zh-CN" dirty="0"/>
              <a:t>200</a:t>
            </a:r>
            <a:r>
              <a:rPr lang="en" altLang="zh-CN" dirty="0"/>
              <a:t>Gb/s</a:t>
            </a:r>
          </a:p>
          <a:p>
            <a:endParaRPr lang="en" altLang="zh-CN" dirty="0"/>
          </a:p>
          <a:p>
            <a:r>
              <a:rPr lang="en-US" altLang="zh-CN" dirty="0"/>
              <a:t>PS</a:t>
            </a:r>
            <a:r>
              <a:rPr lang="zh-CN" altLang="en-US" dirty="0"/>
              <a:t>：</a:t>
            </a:r>
            <a:r>
              <a:rPr lang="en" altLang="zh-CN" dirty="0"/>
              <a:t> HGX B100/B200</a:t>
            </a:r>
            <a:r>
              <a:rPr lang="zh-CN" altLang="en-US" dirty="0"/>
              <a:t> 依旧使用的上一代 </a:t>
            </a:r>
            <a:r>
              <a:rPr lang="en" altLang="zh-CN" dirty="0"/>
              <a:t>ConnectX-7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50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B200 compute node is shown exposing the two Grace Blackwell GB200 Superchips inside.">
            <a:extLst>
              <a:ext uri="{FF2B5EF4-FFF2-40B4-BE49-F238E27FC236}">
                <a16:creationId xmlns:a16="http://schemas.microsoft.com/office/drawing/2014/main" id="{083DDBF7-9D95-7FD9-7C98-58197CC74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1" t="11852" r="24109" b="14074"/>
          <a:stretch/>
        </p:blipFill>
        <p:spPr bwMode="auto">
          <a:xfrm>
            <a:off x="6283643" y="1316563"/>
            <a:ext cx="591312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可能是包含下列内容的图片：文字">
            <a:extLst>
              <a:ext uri="{FF2B5EF4-FFF2-40B4-BE49-F238E27FC236}">
                <a16:creationId xmlns:a16="http://schemas.microsoft.com/office/drawing/2014/main" id="{92E2A20C-4857-6628-0FC3-ACA8D138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300562"/>
            <a:ext cx="5825917" cy="58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3">
            <a:extLst>
              <a:ext uri="{FF2B5EF4-FFF2-40B4-BE49-F238E27FC236}">
                <a16:creationId xmlns:a16="http://schemas.microsoft.com/office/drawing/2014/main" id="{3E5291E1-4084-4AC7-F9A6-4D243C5D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ConnectX</a:t>
            </a:r>
            <a:r>
              <a:rPr lang="en-US" altLang="zh-CN" dirty="0"/>
              <a:t>-8</a:t>
            </a:r>
            <a:r>
              <a:rPr lang="zh-CN" altLang="en-US" dirty="0"/>
              <a:t> 网卡</a:t>
            </a:r>
          </a:p>
        </p:txBody>
      </p:sp>
    </p:spTree>
    <p:extLst>
      <p:ext uri="{BB962C8B-B14F-4D97-AF65-F5344CB8AC3E}">
        <p14:creationId xmlns:p14="http://schemas.microsoft.com/office/powerpoint/2010/main" val="120667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Nvidia Debuts BlueField-3 – Its Next DPU with Big Plans for an Expanded Role">
            <a:extLst>
              <a:ext uri="{FF2B5EF4-FFF2-40B4-BE49-F238E27FC236}">
                <a16:creationId xmlns:a16="http://schemas.microsoft.com/office/drawing/2014/main" id="{FAB3F55E-1769-C287-73BD-0216AECA8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3"/>
          <a:stretch/>
        </p:blipFill>
        <p:spPr bwMode="auto">
          <a:xfrm>
            <a:off x="0" y="249397"/>
            <a:ext cx="12196763" cy="61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70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AF5A7DB-D035-567A-DB38-C79C00C2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BlueField-3 DPU/</a:t>
            </a:r>
            <a:r>
              <a:rPr lang="en" altLang="zh-CN" dirty="0" err="1"/>
              <a:t>SuperNIC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7608F7-8A86-F4B1-E539-4332A0A82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4740845" cy="5197702"/>
          </a:xfrm>
        </p:spPr>
        <p:txBody>
          <a:bodyPr anchor="ctr"/>
          <a:lstStyle/>
          <a:p>
            <a:pPr latinLnBrk="1"/>
            <a:r>
              <a:rPr lang="en" altLang="zh-CN" dirty="0"/>
              <a:t>BlueField-3 </a:t>
            </a:r>
            <a:r>
              <a:rPr lang="zh-CN" altLang="en-US" dirty="0"/>
              <a:t>支持以太网和 </a:t>
            </a:r>
            <a:r>
              <a:rPr lang="en" altLang="zh-CN" dirty="0"/>
              <a:t>IB</a:t>
            </a:r>
            <a:r>
              <a:rPr lang="zh-CN" altLang="en-US" dirty="0"/>
              <a:t>，速度高达 </a:t>
            </a:r>
            <a:r>
              <a:rPr lang="en-US" altLang="zh-CN" dirty="0"/>
              <a:t>400</a:t>
            </a:r>
            <a:r>
              <a:rPr lang="en" altLang="zh-CN" dirty="0"/>
              <a:t>Gb/s</a:t>
            </a:r>
            <a:r>
              <a:rPr lang="zh-CN" altLang="en" dirty="0"/>
              <a:t>，</a:t>
            </a:r>
            <a:r>
              <a:rPr lang="zh-CN" altLang="en-US" dirty="0"/>
              <a:t>与网络、存储等结合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en" altLang="zh-CN" dirty="0"/>
              <a:t>BlueField-3 </a:t>
            </a:r>
            <a:r>
              <a:rPr lang="en" altLang="zh-CN" dirty="0" err="1"/>
              <a:t>SuperNIC</a:t>
            </a:r>
            <a:r>
              <a:rPr lang="en" altLang="zh-CN" dirty="0"/>
              <a:t> </a:t>
            </a:r>
            <a:r>
              <a:rPr lang="zh-CN" altLang="en-US" dirty="0"/>
              <a:t>可以在 </a:t>
            </a:r>
            <a:r>
              <a:rPr lang="en" altLang="zh-CN" dirty="0"/>
              <a:t>GPU </a:t>
            </a:r>
            <a:r>
              <a:rPr lang="zh-CN" altLang="en" dirty="0"/>
              <a:t>节点</a:t>
            </a:r>
            <a:r>
              <a:rPr lang="zh-CN" altLang="en-US" dirty="0"/>
              <a:t>间通过以太网直连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支持单 </a:t>
            </a:r>
            <a:r>
              <a:rPr lang="en" altLang="zh-CN" dirty="0"/>
              <a:t>Port 400Gb/s</a:t>
            </a:r>
            <a:r>
              <a:rPr lang="zh-CN" altLang="en" dirty="0"/>
              <a:t>，</a:t>
            </a:r>
            <a:r>
              <a:rPr lang="zh-CN" altLang="en-US" dirty="0"/>
              <a:t>或双 </a:t>
            </a:r>
            <a:r>
              <a:rPr lang="en" altLang="zh-CN" dirty="0"/>
              <a:t>Port </a:t>
            </a:r>
            <a:r>
              <a:rPr lang="zh-CN" altLang="en-US" dirty="0"/>
              <a:t>各 </a:t>
            </a:r>
            <a:r>
              <a:rPr lang="en-US" altLang="zh-CN" dirty="0"/>
              <a:t>200</a:t>
            </a:r>
            <a:r>
              <a:rPr lang="en" altLang="zh-CN" dirty="0"/>
              <a:t>Gb/s</a:t>
            </a:r>
            <a:endParaRPr lang="en-US" altLang="zh-CN" dirty="0"/>
          </a:p>
        </p:txBody>
      </p:sp>
      <p:pic>
        <p:nvPicPr>
          <p:cNvPr id="11266" name="Picture 2" descr="BlueField Networking Platform | NVIDIA">
            <a:extLst>
              <a:ext uri="{FF2B5EF4-FFF2-40B4-BE49-F238E27FC236}">
                <a16:creationId xmlns:a16="http://schemas.microsoft.com/office/drawing/2014/main" id="{EC40ACDA-686E-6594-4C7F-483C5EFFF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 r="13268"/>
          <a:stretch/>
        </p:blipFill>
        <p:spPr bwMode="auto">
          <a:xfrm>
            <a:off x="5699760" y="1713373"/>
            <a:ext cx="6167120" cy="44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3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Nvidia debuts X800 series switches for generative AI - DCD">
            <a:extLst>
              <a:ext uri="{FF2B5EF4-FFF2-40B4-BE49-F238E27FC236}">
                <a16:creationId xmlns:a16="http://schemas.microsoft.com/office/drawing/2014/main" id="{D6D6D236-DDBE-C069-E125-AFA8A500E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27704" r="10747" b="24148"/>
          <a:stretch/>
        </p:blipFill>
        <p:spPr bwMode="auto">
          <a:xfrm>
            <a:off x="579119" y="2011680"/>
            <a:ext cx="1138357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67128DF-1DE9-10FF-A664-7344269FBD6E}"/>
              </a:ext>
            </a:extLst>
          </p:cNvPr>
          <p:cNvSpPr txBox="1"/>
          <p:nvPr/>
        </p:nvSpPr>
        <p:spPr>
          <a:xfrm>
            <a:off x="1016000" y="1727200"/>
            <a:ext cx="461264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altLang="zh-CN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Quantum-X800 IB 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交换机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45FEB2-6A6B-4A2B-C274-D3FC7AFA9311}"/>
              </a:ext>
            </a:extLst>
          </p:cNvPr>
          <p:cNvSpPr txBox="1"/>
          <p:nvPr/>
        </p:nvSpPr>
        <p:spPr>
          <a:xfrm>
            <a:off x="6098381" y="1727199"/>
            <a:ext cx="461264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Bef>
                <a:spcPts val="1600"/>
              </a:spcBef>
              <a:spcAft>
                <a:spcPts val="400"/>
              </a:spcAft>
            </a:pPr>
            <a:r>
              <a:rPr lang="en" altLang="zh-CN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Spectrum-X800 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以太网交换机</a:t>
            </a:r>
          </a:p>
        </p:txBody>
      </p:sp>
    </p:spTree>
    <p:extLst>
      <p:ext uri="{BB962C8B-B14F-4D97-AF65-F5344CB8AC3E}">
        <p14:creationId xmlns:p14="http://schemas.microsoft.com/office/powerpoint/2010/main" val="175073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https://www.fibermall.com/blog/nvidia-b100-b200-gh200-nvl72-superpod.htm</a:t>
            </a:r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2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/>
              <a:t>NV</a:t>
            </a:r>
            <a:r>
              <a:rPr lang="zh-CN" altLang="en-US" sz="11500" dirty="0"/>
              <a:t>带宽</a:t>
            </a:r>
            <a:endParaRPr lang="en-US" altLang="zh-CN" sz="11500" dirty="0"/>
          </a:p>
          <a:p>
            <a:pPr>
              <a:lnSpc>
                <a:spcPct val="100000"/>
              </a:lnSpc>
            </a:pPr>
            <a:r>
              <a:rPr lang="zh-CN" altLang="en-US" sz="11500" dirty="0"/>
              <a:t>基本分析</a:t>
            </a:r>
            <a:endParaRPr lang="en-US" altLang="zh-CN" sz="115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06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16C6E75-0AEC-87C5-987C-9CC8235F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带宽计算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C63855C-F14A-4D82-1145-10A955DB1A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NVLink</a:t>
            </a:r>
            <a:r>
              <a:rPr lang="zh-CN" altLang="en-US" dirty="0"/>
              <a:t> 传输带宽计算 </a:t>
            </a:r>
            <a:r>
              <a:rPr lang="en" altLang="zh-CN" dirty="0"/>
              <a:t>B200</a:t>
            </a:r>
            <a:r>
              <a:rPr lang="zh-CN" altLang="en-US" dirty="0"/>
              <a:t> </a:t>
            </a:r>
            <a:r>
              <a:rPr lang="en" altLang="zh-CN" dirty="0"/>
              <a:t>NVLink </a:t>
            </a:r>
            <a:r>
              <a:rPr lang="en-US" altLang="zh-CN" dirty="0"/>
              <a:t>5</a:t>
            </a:r>
            <a:r>
              <a:rPr lang="en-US" altLang="zh-CN" baseline="30000" dirty="0"/>
              <a:t>th</a:t>
            </a:r>
            <a:r>
              <a:rPr lang="zh-CN" altLang="en-US" dirty="0"/>
              <a:t> 带宽为 </a:t>
            </a:r>
            <a:r>
              <a:rPr lang="en-US" altLang="zh-CN" dirty="0"/>
              <a:t>1.8</a:t>
            </a:r>
            <a:r>
              <a:rPr lang="en" altLang="zh-CN" dirty="0"/>
              <a:t>TB/s</a:t>
            </a:r>
            <a:r>
              <a:rPr lang="zh-CN" altLang="en" dirty="0"/>
              <a:t>，</a:t>
            </a:r>
            <a:r>
              <a:rPr lang="zh-CN" altLang="en-US" dirty="0"/>
              <a:t>这是针对计算带宽，按照内存带宽算法以字节每秒（</a:t>
            </a:r>
            <a:r>
              <a:rPr lang="en" altLang="zh-CN" dirty="0"/>
              <a:t> Byte/s </a:t>
            </a:r>
            <a:r>
              <a:rPr lang="zh-CN" altLang="en-US" dirty="0"/>
              <a:t>）为单位。</a:t>
            </a:r>
            <a:endParaRPr lang="en-US" altLang="zh-CN" dirty="0"/>
          </a:p>
          <a:p>
            <a:r>
              <a:rPr lang="en" altLang="zh-CN" dirty="0"/>
              <a:t>NVLink Switch</a:t>
            </a:r>
            <a:r>
              <a:rPr lang="zh-CN" altLang="en-US" dirty="0"/>
              <a:t> 或者 </a:t>
            </a:r>
            <a:r>
              <a:rPr lang="en" altLang="zh-CN" dirty="0"/>
              <a:t>IB/Ethernet</a:t>
            </a:r>
            <a:r>
              <a:rPr lang="zh-CN" altLang="en-US" dirty="0"/>
              <a:t> 交换机和网卡上，以网络带宽来计算，按照传输数据位以比特每秒（</a:t>
            </a:r>
            <a:r>
              <a:rPr lang="en" altLang="zh-CN" dirty="0"/>
              <a:t>bit/s</a:t>
            </a:r>
            <a:r>
              <a:rPr lang="zh-CN" altLang="en-US" dirty="0"/>
              <a:t>）为单位</a:t>
            </a:r>
            <a:r>
              <a:rPr lang="zh-CN" altLang="en" dirty="0"/>
              <a:t>。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27FE3F-F118-6463-19F8-1BF808763C61}"/>
              </a:ext>
            </a:extLst>
          </p:cNvPr>
          <p:cNvSpPr txBox="1"/>
          <p:nvPr/>
        </p:nvSpPr>
        <p:spPr>
          <a:xfrm>
            <a:off x="1574800" y="4250253"/>
            <a:ext cx="3444240" cy="1482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CN" sz="3200" dirty="0">
                <a:latin typeface="Gill Sans MT" panose="020B0502020104020203" pitchFamily="34" charset="0"/>
              </a:rPr>
              <a:t>Byte/s</a:t>
            </a:r>
          </a:p>
          <a:p>
            <a:pPr algn="ctr">
              <a:lnSpc>
                <a:spcPct val="150000"/>
              </a:lnSpc>
            </a:pPr>
            <a:r>
              <a:rPr lang="en" altLang="zh-CN" sz="3200" dirty="0">
                <a:latin typeface="Gill Sans MT" panose="020B0502020104020203" pitchFamily="34" charset="0"/>
              </a:rPr>
              <a:t>GB/s</a:t>
            </a:r>
            <a:endParaRPr lang="zh-CN" altLang="en-US" sz="3200" dirty="0"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AE82CB-C84A-3FB6-BAEE-AD1E794284C4}"/>
              </a:ext>
            </a:extLst>
          </p:cNvPr>
          <p:cNvSpPr txBox="1"/>
          <p:nvPr/>
        </p:nvSpPr>
        <p:spPr>
          <a:xfrm>
            <a:off x="6187440" y="4250253"/>
            <a:ext cx="3444240" cy="1482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zh-CN" sz="3200" dirty="0">
                <a:latin typeface="Gill Sans MT" panose="020B0502020104020203" pitchFamily="34" charset="0"/>
              </a:rPr>
              <a:t>bit/s</a:t>
            </a:r>
          </a:p>
          <a:p>
            <a:pPr algn="ctr">
              <a:lnSpc>
                <a:spcPct val="150000"/>
              </a:lnSpc>
            </a:pPr>
            <a:r>
              <a:rPr lang="en" altLang="zh-CN" sz="3200" dirty="0">
                <a:latin typeface="Gill Sans MT" panose="020B0502020104020203" pitchFamily="34" charset="0"/>
              </a:rPr>
              <a:t>Gb/s</a:t>
            </a:r>
            <a:endParaRPr lang="zh-CN" altLang="en-US" sz="32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9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1054FB9-ACB7-C942-AC29-468A50AB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第一代 </a:t>
            </a:r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P100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00BF80-120D-E84C-AE52-C3DE114C0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474746" cy="4994910"/>
          </a:xfrm>
        </p:spPr>
        <p:txBody>
          <a:bodyPr anchor="ctr"/>
          <a:lstStyle/>
          <a:p>
            <a:r>
              <a:rPr lang="zh-CN" altLang="en-US" dirty="0"/>
              <a:t>单条 </a:t>
            </a:r>
            <a:r>
              <a:rPr lang="en-US" altLang="zh-CN" dirty="0"/>
              <a:t>NVLink</a:t>
            </a:r>
            <a:r>
              <a:rPr lang="zh-CN" altLang="en-US" dirty="0"/>
              <a:t> 是一种双工双路信道，其通过组合 </a:t>
            </a:r>
            <a:r>
              <a:rPr lang="en-US" altLang="zh-CN" dirty="0"/>
              <a:t>32</a:t>
            </a:r>
            <a:r>
              <a:rPr lang="zh-CN" altLang="en-US" dirty="0"/>
              <a:t> 条配线，从而在每个方向上可以产生</a:t>
            </a:r>
            <a:r>
              <a:rPr lang="en-US" altLang="zh-CN" dirty="0"/>
              <a:t>8</a:t>
            </a:r>
            <a:r>
              <a:rPr lang="zh-CN" altLang="en-US" dirty="0"/>
              <a:t>对不同的配对（</a:t>
            </a:r>
            <a:r>
              <a:rPr lang="en-US" altLang="zh-CN" dirty="0"/>
              <a:t>2bi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8pair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2wire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32wire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P100</a:t>
            </a:r>
            <a:r>
              <a:rPr lang="zh-CN" altLang="en-US" dirty="0"/>
              <a:t>上，集成了</a:t>
            </a:r>
            <a:r>
              <a:rPr lang="en-US" altLang="zh-CN" dirty="0"/>
              <a:t>4</a:t>
            </a:r>
            <a:r>
              <a:rPr lang="zh-CN" altLang="en-US" dirty="0"/>
              <a:t>条</a:t>
            </a:r>
            <a:r>
              <a:rPr lang="en-US" altLang="zh-CN" dirty="0"/>
              <a:t>nvlink</a:t>
            </a:r>
            <a:r>
              <a:rPr lang="zh-CN" altLang="en-US" dirty="0"/>
              <a:t>。每条</a:t>
            </a:r>
            <a:r>
              <a:rPr lang="en-US" altLang="zh-CN" dirty="0"/>
              <a:t>link</a:t>
            </a:r>
            <a:r>
              <a:rPr lang="zh-CN" altLang="en-US" dirty="0"/>
              <a:t>具备双路共</a:t>
            </a:r>
            <a:r>
              <a:rPr lang="en-US" altLang="zh-CN" dirty="0"/>
              <a:t>40GB/s</a:t>
            </a:r>
            <a:r>
              <a:rPr lang="zh-CN" altLang="en-US" dirty="0"/>
              <a:t>的带宽，整个芯片具备整整</a:t>
            </a:r>
            <a:r>
              <a:rPr lang="en-US" altLang="zh-CN" dirty="0"/>
              <a:t>160GB/s</a:t>
            </a:r>
            <a:r>
              <a:rPr lang="zh-CN" altLang="en-US" dirty="0"/>
              <a:t>的带宽。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4BD0EC-9167-304A-BDE8-040A70E1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517" y="706388"/>
            <a:ext cx="418343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0E5AACB-CAF1-8C4C-BB06-30D9D872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NVLink</a:t>
            </a:r>
            <a:r>
              <a:rPr kumimoji="1" lang="zh-CN" altLang="en-US" dirty="0"/>
              <a:t> </a:t>
            </a:r>
            <a:r>
              <a:rPr lang="zh-CN" altLang="en-US" dirty="0"/>
              <a:t>连接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F8ED68-A472-E743-9760-99E79D900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259005" cy="4994910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P100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NVLinks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Up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94%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bandwidth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efficiency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Supports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read/writes/atomics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peer</a:t>
            </a:r>
            <a:r>
              <a:rPr kumimoji="1" lang="zh-CN" altLang="en-US" dirty="0"/>
              <a:t> </a:t>
            </a:r>
            <a:r>
              <a:rPr kumimoji="1" lang="en-US" altLang="zh-CN" dirty="0"/>
              <a:t>GPU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Supports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read/write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NVLink-enabled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Links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ganged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bandwidth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A100CC-D4CB-334A-ACF0-7FBB290D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08" y="1819275"/>
            <a:ext cx="56769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6EF73A4-64AA-3E48-BE71-245D877E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NVLink</a:t>
            </a:r>
            <a:r>
              <a:rPr kumimoji="1" lang="zh-CN" altLang="en-US" dirty="0"/>
              <a:t> </a:t>
            </a:r>
            <a:r>
              <a:rPr lang="zh-CN" altLang="en-US" dirty="0"/>
              <a:t>连接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12555F-7737-5F4B-9C7D-B89B0DBCD5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NVLink </a:t>
            </a:r>
            <a:r>
              <a:rPr lang="zh-CN" altLang="en-US" dirty="0"/>
              <a:t>通道称为</a:t>
            </a:r>
            <a:r>
              <a:rPr lang="en-US" altLang="zh-CN" dirty="0"/>
              <a:t>Brick</a:t>
            </a:r>
            <a:r>
              <a:rPr lang="zh-CN" altLang="en-US" dirty="0"/>
              <a:t>。单个 </a:t>
            </a:r>
            <a:r>
              <a:rPr lang="en-US" altLang="zh-CN" dirty="0"/>
              <a:t>NVLink </a:t>
            </a:r>
            <a:r>
              <a:rPr lang="zh-CN" altLang="en-US" dirty="0"/>
              <a:t>是一个双向接口（</a:t>
            </a:r>
            <a:r>
              <a:rPr lang="en-US" altLang="zh-CN" dirty="0"/>
              <a:t>Port</a:t>
            </a:r>
            <a:r>
              <a:rPr lang="zh-CN" altLang="en-US" dirty="0"/>
              <a:t>），每个方向包含 </a:t>
            </a:r>
            <a:r>
              <a:rPr lang="en-US" altLang="zh-CN" dirty="0"/>
              <a:t>8 </a:t>
            </a:r>
            <a:r>
              <a:rPr lang="zh-CN" altLang="en-US" dirty="0"/>
              <a:t>个差分对，总共 </a:t>
            </a:r>
            <a:r>
              <a:rPr lang="en-US" altLang="zh-CN" dirty="0"/>
              <a:t>32 </a:t>
            </a:r>
            <a:r>
              <a:rPr lang="zh-CN" altLang="en-US" dirty="0"/>
              <a:t>条线。电气连接线使用直流耦合 </a:t>
            </a:r>
            <a:r>
              <a:rPr lang="en-US" altLang="zh-CN" dirty="0"/>
              <a:t>DC</a:t>
            </a:r>
            <a:r>
              <a:rPr lang="zh-CN" altLang="en-US" dirty="0"/>
              <a:t> </a:t>
            </a:r>
            <a:r>
              <a:rPr lang="en-US" altLang="zh-CN" dirty="0"/>
              <a:t>coupled</a:t>
            </a:r>
            <a:r>
              <a:rPr lang="zh-CN" altLang="en-US" dirty="0"/>
              <a:t>，带 </a:t>
            </a:r>
            <a:r>
              <a:rPr lang="en-US" altLang="zh-CN" dirty="0"/>
              <a:t>85</a:t>
            </a:r>
            <a:r>
              <a:rPr lang="zh-CN" altLang="en-US" dirty="0"/>
              <a:t> </a:t>
            </a:r>
            <a:r>
              <a:rPr lang="zh-CN" altLang="el-GR" dirty="0"/>
              <a:t>欧姆</a:t>
            </a:r>
            <a:r>
              <a:rPr lang="zh-CN" altLang="en-US" dirty="0"/>
              <a:t>差分终端。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6FDCE0-42FB-5E45-9C24-F73B2F04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1" y="3143130"/>
            <a:ext cx="10160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5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1054FB9-ACB7-C942-AC29-468A50AB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NVLink</a:t>
            </a:r>
            <a:r>
              <a:rPr lang="zh-CN" altLang="en-US" dirty="0"/>
              <a:t>带宽计算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00BF80-120D-E84C-AE52-C3DE114C0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474746" cy="4994910"/>
          </a:xfrm>
        </p:spPr>
        <p:txBody>
          <a:bodyPr anchor="ctr"/>
          <a:lstStyle/>
          <a:p>
            <a:r>
              <a:rPr lang="en-US" altLang="zh-CN" dirty="0"/>
              <a:t>4</a:t>
            </a:r>
            <a:r>
              <a:rPr lang="zh-CN" altLang="en-US" dirty="0"/>
              <a:t> 对差分信号线同时包含接收和发送方向信号线，在计算网络带宽时，</a:t>
            </a:r>
            <a:r>
              <a:rPr lang="en-US" altLang="zh-CN" dirty="0"/>
              <a:t>400</a:t>
            </a:r>
            <a:r>
              <a:rPr lang="en" altLang="zh-CN" dirty="0"/>
              <a:t>Gbps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指同时能够收发 </a:t>
            </a:r>
            <a:r>
              <a:rPr lang="en-US" altLang="zh-CN" dirty="0"/>
              <a:t>400</a:t>
            </a:r>
            <a:r>
              <a:rPr lang="en" altLang="zh-CN" dirty="0"/>
              <a:t>Gbps</a:t>
            </a:r>
            <a:r>
              <a:rPr lang="zh-CN" altLang="en-US" dirty="0"/>
              <a:t> 数据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 对差分信号线构成 </a:t>
            </a:r>
            <a:r>
              <a:rPr lang="en" altLang="zh-CN" dirty="0"/>
              <a:t>RX/TX</a:t>
            </a:r>
            <a:r>
              <a:rPr lang="zh-CN" altLang="en-US" dirty="0"/>
              <a:t> 各两对，从网络视角来看是一个单向 </a:t>
            </a:r>
            <a:r>
              <a:rPr lang="en-US" altLang="zh-CN" dirty="0"/>
              <a:t>400</a:t>
            </a:r>
            <a:r>
              <a:rPr lang="en" altLang="zh-CN" dirty="0"/>
              <a:t>Gbps</a:t>
            </a:r>
            <a:r>
              <a:rPr lang="zh-CN" altLang="en-US" dirty="0"/>
              <a:t> 链路，而从内存带宽视角是支持</a:t>
            </a:r>
            <a:r>
              <a:rPr lang="en-US" altLang="zh-CN" dirty="0"/>
              <a:t>100</a:t>
            </a:r>
            <a:r>
              <a:rPr lang="en" altLang="zh-CN" dirty="0"/>
              <a:t>GB/s</a:t>
            </a:r>
            <a:r>
              <a:rPr lang="zh-CN" altLang="en-US" dirty="0"/>
              <a:t> 访存带宽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4BD0EC-9167-304A-BDE8-040A70E1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517" y="706388"/>
            <a:ext cx="4183434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/>
              <a:t>NVSwitch</a:t>
            </a:r>
            <a:r>
              <a:rPr lang="zh-CN" altLang="en-US" sz="11500" dirty="0"/>
              <a:t> </a:t>
            </a:r>
            <a:r>
              <a:rPr lang="en-US" altLang="zh-CN" sz="11500" dirty="0"/>
              <a:t>&amp;</a:t>
            </a:r>
            <a:r>
              <a:rPr lang="zh-CN" altLang="en-US" sz="11500" dirty="0"/>
              <a:t> </a:t>
            </a:r>
            <a:r>
              <a:rPr lang="en-US" altLang="zh-CN" sz="11500" dirty="0"/>
              <a:t>NVLink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64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38658</TotalTime>
  <Words>1070</Words>
  <Application>Microsoft Macintosh PowerPoint</Application>
  <PresentationFormat>自定义</PresentationFormat>
  <Paragraphs>176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Microsoft YaHei</vt:lpstr>
      <vt:lpstr>Microsoft YaHei</vt:lpstr>
      <vt:lpstr>ACGN-MiaoGB-Flash</vt:lpstr>
      <vt:lpstr>Huawei Sans</vt:lpstr>
      <vt:lpstr>PingFang SC Semibold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本节内容</vt:lpstr>
      <vt:lpstr>PowerPoint 演示文稿</vt:lpstr>
      <vt:lpstr>带宽计算</vt:lpstr>
      <vt:lpstr>第一代 NVLink P100 DEMO</vt:lpstr>
      <vt:lpstr>NVLink 连接</vt:lpstr>
      <vt:lpstr>NVLink 连接</vt:lpstr>
      <vt:lpstr>NVLink带宽计算</vt:lpstr>
      <vt:lpstr>PowerPoint 演示文稿</vt:lpstr>
      <vt:lpstr>第 5 代 NVLink</vt:lpstr>
      <vt:lpstr>NVLink 5th 带宽计算</vt:lpstr>
      <vt:lpstr>第 4 代 NVSwitch</vt:lpstr>
      <vt:lpstr>NVLink Switch Chip</vt:lpstr>
      <vt:lpstr>NVLink Switch Chip</vt:lpstr>
      <vt:lpstr>NVSwitch Tray</vt:lpstr>
      <vt:lpstr>PowerPoint 演示文稿</vt:lpstr>
      <vt:lpstr>NVSwitch 作用</vt:lpstr>
      <vt:lpstr>NVSwitch 作用</vt:lpstr>
      <vt:lpstr>NVSwitch 作用</vt:lpstr>
      <vt:lpstr>NVSwitch 作用</vt:lpstr>
      <vt:lpstr>PowerPoint 演示文稿</vt:lpstr>
      <vt:lpstr>ConnectX-8 网卡</vt:lpstr>
      <vt:lpstr>ConnectX-8 网卡</vt:lpstr>
      <vt:lpstr>PowerPoint 演示文稿</vt:lpstr>
      <vt:lpstr>BlueField-3 DPU/SuperNIC</vt:lpstr>
      <vt:lpstr>PowerPoint 演示文稿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11672</cp:revision>
  <cp:lastPrinted>2023-09-08T09:14:01Z</cp:lastPrinted>
  <dcterms:created xsi:type="dcterms:W3CDTF">2020-08-28T08:44:19Z</dcterms:created>
  <dcterms:modified xsi:type="dcterms:W3CDTF">2024-11-30T13:07:52Z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